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8"/>
  </p:notesMasterIdLst>
  <p:sldIdLst>
    <p:sldId id="262" r:id="rId3"/>
    <p:sldId id="259" r:id="rId4"/>
    <p:sldId id="268" r:id="rId5"/>
    <p:sldId id="270" r:id="rId6"/>
    <p:sldId id="264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A4DC7-ECEA-4D30-9085-BF04F098F307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9F11-333B-4C23-BC63-CD9DBEC50B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68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3962-E3E9-4655-AC4E-E91558319B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3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91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98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54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786E5-9686-5571-D8F6-B6F00F7E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86F52F4-A518-F78E-3B03-B890CC89E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6D01F7-4DCD-92B4-CEE2-16795716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4884D8-444B-6447-D2D6-5D740992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4ECDA9-CB54-7707-97B1-95A20021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15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B825C4-A2DF-3B78-58BF-AD60D81B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A2E482-7D75-23A0-02EE-54108AAC7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5D7184-1EB5-3464-4E32-2453FD9D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394C44-EDCA-E5A8-E3B7-61F6DD80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273DAB-E695-8693-41BC-DC13E085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213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EB16F3-86F7-25F5-19C2-D0022D34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B576DF-23DD-C64C-8A30-B2BADB5F7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631104-02A6-09A5-E7C4-21F9D70F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3407AD-4C47-48B0-6AEB-651F9924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0440CC-531B-ACAB-D1E4-045C9D30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29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44125C-D830-B318-FF7D-186AB650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84C62D-1007-1F0F-D90B-F1895D6A2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6BB16D3-D614-A4EE-791B-B8AA2ABDE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040843-99D2-CC78-309B-E02BDBB7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D75D5C-3459-2A6D-AFFF-43573342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36DC02-9D36-0A83-59C3-D04B597A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1747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400738-A329-251A-1813-E9DF5751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56E02-6937-B7D9-D4B0-F3853BBF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26CDEC-C620-29A1-E47A-A28DF08CA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E0B6891-6ABA-FE69-BEFA-719002CC7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2AF81BC-D919-44B3-D2A7-9569FDD4C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BD516DD-4D53-A31D-18F6-3057358D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B01B6CB-13A3-837C-108B-2B1AD5B4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ECDC725-C630-8EED-EC0F-829354FB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259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FD03D6-F700-44F0-1F6C-9FE06B4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7CE9FE9-E68C-7E67-3D1B-61F13E5B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2C51F4-67F9-F469-054A-EA06E9CE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7DC706A-DB40-82AC-2253-4C79123F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644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F1D332-79A8-7839-9AE3-339DB042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9E5737-7D8D-5BFB-A124-28C8B30B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9DC7FDB-9B76-504E-2636-191C8278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59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D66E66-F525-949B-03D3-71EFE1EE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0C5820-BD7B-F00C-DE7E-A02097D6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D9E35B-43DC-7828-B54B-0F2229EF4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AE0BDE-5AD9-DA5C-6265-A5B65B90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64336A8-18D2-7D01-D863-08B83B10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059C13-F278-4890-9FDC-A05313CF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5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688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8281DE-D8E1-6BB8-D3D8-C69A4FCA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A2A72EB-B3C4-7FEA-5740-6CBE97D0E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2D6765-9286-E248-9FE1-7C79049DF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0989998-5210-3282-1882-BFD3DD6F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34B18-45A7-1381-5F68-704F8D18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039E38-406B-F1B8-10E7-F566FAD7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44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060B8-EAC5-5943-FEE9-6B87F3C9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FA2B49B-8890-E7A1-0417-D32AFB394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9510B8-A8CF-89B7-682F-CA385826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95B90E-0F72-0907-83DF-0916C239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61A811-D159-89C4-07EF-6A74D343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540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959160D-E125-91A8-F4C0-AE208C4D4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84F790C-32BC-AF89-393D-3C61394BB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CC656D-EFF8-335B-4A01-94B491BFD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83178F-17CE-436E-DF37-DCD22B57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9DB772-DC41-D993-4E1A-06CE9C97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06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85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00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97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8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204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24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69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5687-22B5-4EEB-8048-90D854C747F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B31A-E8F2-412D-B238-37F9F0A734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5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79FC561-73C6-24AA-881D-4EC043FE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B2B317-198F-C8B0-5283-D6DF156B4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FA2222-733C-5509-982A-376A115AB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A95F3-D4E4-4948-B980-3D2FB859E63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6443F7-5513-B71A-55C2-D2D90A683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EB7416-9CE3-3B79-0DE3-70E3B9C9B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295A-BC5D-47CC-932E-A2FEC35880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2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wedad.nu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ia.e.lundqvist@regionstockholm.se" TargetMode="External"/><Relationship Id="rId5" Type="http://schemas.openxmlformats.org/officeDocument/2006/relationships/hyperlink" Target="https://dermareg.carmona.se/pm/index" TargetMode="External"/><Relationship Id="rId4" Type="http://schemas.openxmlformats.org/officeDocument/2006/relationships/hyperlink" Target="https://dermareg.carmona.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5EA6AC78-8168-874F-97E6-241AB97A436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7" t="20872" r="8763" b="37384"/>
          <a:stretch/>
        </p:blipFill>
        <p:spPr bwMode="auto">
          <a:xfrm>
            <a:off x="546821" y="408189"/>
            <a:ext cx="170497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6862" y="0"/>
            <a:ext cx="13698862" cy="6878010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231468" y="4648689"/>
            <a:ext cx="10222201" cy="2056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</a:rPr>
              <a:t>Nationellt kvalitetsregister för patienter med Atopisk </a:t>
            </a:r>
            <a:r>
              <a:rPr lang="sv-SE" sz="2000" dirty="0">
                <a:latin typeface="+mn-lt"/>
              </a:rPr>
              <a:t>D</a:t>
            </a:r>
            <a:r>
              <a:rPr lang="sv-SE" sz="2000" dirty="0" smtClean="0">
                <a:latin typeface="+mn-lt"/>
              </a:rPr>
              <a:t>ermatit som står på systemisk behandling.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</a:rPr>
              <a:t>Startat 1 november 2019.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</a:rPr>
              <a:t>SKA-krav på registrering i SwedAD vid insättning av systembehandling.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+mn-lt"/>
              </a:rPr>
              <a:t>Registret finansieras av samtliga Universitetssjukhus och är kostnadsfritt för övriga kliniker.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5EA6AC78-8168-874F-97E6-241AB97A436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7" t="20872" r="8763" b="37384"/>
          <a:stretch/>
        </p:blipFill>
        <p:spPr bwMode="auto">
          <a:xfrm>
            <a:off x="-285583" y="227393"/>
            <a:ext cx="170497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3084200" y="227393"/>
            <a:ext cx="3296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Hemsida: swedad.nu</a:t>
            </a:r>
            <a:endParaRPr lang="sv-SE" sz="2800" b="1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C8EB49D-B1A0-AB3D-1A92-6E9535156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92" t="-3086" r="9480" b="2405"/>
          <a:stretch/>
        </p:blipFill>
        <p:spPr>
          <a:xfrm rot="1133996">
            <a:off x="7310761" y="565701"/>
            <a:ext cx="4489086" cy="282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5EA6AC78-8168-874F-97E6-241AB97A436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7" t="20872" r="8763" b="37384"/>
          <a:stretch/>
        </p:blipFill>
        <p:spPr bwMode="auto">
          <a:xfrm>
            <a:off x="546821" y="408189"/>
            <a:ext cx="170497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17953"/>
              </p:ext>
            </p:extLst>
          </p:nvPr>
        </p:nvGraphicFramePr>
        <p:xfrm>
          <a:off x="706582" y="1680035"/>
          <a:ext cx="3541222" cy="20523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41222">
                  <a:extLst>
                    <a:ext uri="{9D8B030D-6E8A-4147-A177-3AD203B41FA5}">
                      <a16:colId xmlns:a16="http://schemas.microsoft.com/office/drawing/2014/main" val="2214865984"/>
                    </a:ext>
                  </a:extLst>
                </a:gridCol>
              </a:tblGrid>
              <a:tr h="371047">
                <a:tc>
                  <a:txBody>
                    <a:bodyPr/>
                    <a:lstStyle/>
                    <a:p>
                      <a:r>
                        <a:rPr lang="sv-SE" dirty="0" smtClean="0"/>
                        <a:t>Vid inklusion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93098"/>
                  </a:ext>
                </a:extLst>
              </a:tr>
              <a:tr h="720808">
                <a:tc>
                  <a:txBody>
                    <a:bodyPr/>
                    <a:lstStyle/>
                    <a:p>
                      <a:r>
                        <a:rPr lang="sv-SE" dirty="0" smtClean="0"/>
                        <a:t>Atopisk komorbiditet</a:t>
                      </a:r>
                    </a:p>
                    <a:p>
                      <a:r>
                        <a:rPr lang="sv-SE" sz="1200" dirty="0" smtClean="0"/>
                        <a:t>(astma, allergi)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884314"/>
                  </a:ext>
                </a:extLst>
              </a:tr>
              <a:tr h="556571">
                <a:tc>
                  <a:txBody>
                    <a:bodyPr/>
                    <a:lstStyle/>
                    <a:p>
                      <a:r>
                        <a:rPr lang="sv-SE" dirty="0" smtClean="0"/>
                        <a:t>Hereditet</a:t>
                      </a:r>
                    </a:p>
                    <a:p>
                      <a:r>
                        <a:rPr lang="sv-SE" sz="1200" dirty="0" smtClean="0"/>
                        <a:t>(eksem, astma, allergi)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336726"/>
                  </a:ext>
                </a:extLst>
              </a:tr>
              <a:tr h="403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Utbildningsnivå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593537"/>
                  </a:ext>
                </a:extLst>
              </a:tr>
            </a:tbl>
          </a:graphicData>
        </a:graphic>
      </p:graphicFrame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61851"/>
              </p:ext>
            </p:extLst>
          </p:nvPr>
        </p:nvGraphicFramePr>
        <p:xfrm>
          <a:off x="7888799" y="1680035"/>
          <a:ext cx="2576926" cy="32901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76926">
                  <a:extLst>
                    <a:ext uri="{9D8B030D-6E8A-4147-A177-3AD203B41FA5}">
                      <a16:colId xmlns:a16="http://schemas.microsoft.com/office/drawing/2014/main" val="4182262218"/>
                    </a:ext>
                  </a:extLst>
                </a:gridCol>
              </a:tblGrid>
              <a:tr h="373209">
                <a:tc>
                  <a:txBody>
                    <a:bodyPr/>
                    <a:lstStyle/>
                    <a:p>
                      <a:r>
                        <a:rPr lang="sv-SE" dirty="0" smtClean="0"/>
                        <a:t>Varje besök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679946"/>
                  </a:ext>
                </a:extLst>
              </a:tr>
              <a:tr h="7223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34956"/>
                  </a:ext>
                </a:extLst>
              </a:tr>
              <a:tr h="13648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(Patientens Egen Registrering)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/>
                        <a:t>POEM</a:t>
                      </a:r>
                      <a:endParaRPr lang="sv-SE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/>
                        <a:t>DLQI</a:t>
                      </a:r>
                      <a:endParaRPr lang="sv-SE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/>
                        <a:t>NRS - klåda</a:t>
                      </a:r>
                      <a:endParaRPr lang="sv-SE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/>
                        <a:t>MADRS</a:t>
                      </a:r>
                      <a:endParaRPr lang="sv-SE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/>
                        <a:t>Arbetsförmåga</a:t>
                      </a:r>
                      <a:endParaRPr lang="sv-SE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/>
                        <a:t>Eksemets lokalisation</a:t>
                      </a:r>
                      <a:endParaRPr lang="sv-SE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/>
                        <a:t>Behandling</a:t>
                      </a:r>
                      <a:endParaRPr lang="sv-SE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/>
                        <a:t>Ursprungsland (Endast vid första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registreringen)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217843"/>
                  </a:ext>
                </a:extLst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05231"/>
              </p:ext>
            </p:extLst>
          </p:nvPr>
        </p:nvGraphicFramePr>
        <p:xfrm>
          <a:off x="4247804" y="1680035"/>
          <a:ext cx="3640995" cy="16484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640995">
                  <a:extLst>
                    <a:ext uri="{9D8B030D-6E8A-4147-A177-3AD203B41FA5}">
                      <a16:colId xmlns:a16="http://schemas.microsoft.com/office/drawing/2014/main" val="2124482353"/>
                    </a:ext>
                  </a:extLst>
                </a:gridCol>
              </a:tblGrid>
              <a:tr h="371047">
                <a:tc>
                  <a:txBody>
                    <a:bodyPr/>
                    <a:lstStyle/>
                    <a:p>
                      <a:r>
                        <a:rPr lang="sv-SE" dirty="0" smtClean="0"/>
                        <a:t>Årligen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70617"/>
                  </a:ext>
                </a:extLst>
              </a:tr>
              <a:tr h="720808">
                <a:tc>
                  <a:txBody>
                    <a:bodyPr/>
                    <a:lstStyle/>
                    <a:p>
                      <a:r>
                        <a:rPr lang="sv-SE" dirty="0" smtClean="0"/>
                        <a:t>Komorbiditet</a:t>
                      </a:r>
                    </a:p>
                    <a:p>
                      <a:r>
                        <a:rPr lang="sv-SE" sz="1200" dirty="0" smtClean="0"/>
                        <a:t>(diabetes, hypertoni, hjärtinfarkt, stroke)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214174"/>
                  </a:ext>
                </a:extLst>
              </a:tr>
              <a:tr h="556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Levnadsvanor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(alkohol, tobak)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371748"/>
                  </a:ext>
                </a:extLst>
              </a:tr>
            </a:tbl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4596939" y="656704"/>
            <a:ext cx="3142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Insamling av data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42317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43"/>
            <a:ext cx="12111982" cy="6535490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212D57D9-1110-4641-9791-4F1A7B9006E8}"/>
              </a:ext>
            </a:extLst>
          </p:cNvPr>
          <p:cNvCxnSpPr>
            <a:cxnSpLocks/>
          </p:cNvCxnSpPr>
          <p:nvPr/>
        </p:nvCxnSpPr>
        <p:spPr>
          <a:xfrm>
            <a:off x="947999" y="482367"/>
            <a:ext cx="553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90D9BCE-AEA6-4A76-9E34-F79AAF968C16}"/>
              </a:ext>
            </a:extLst>
          </p:cNvPr>
          <p:cNvCxnSpPr>
            <a:cxnSpLocks/>
          </p:cNvCxnSpPr>
          <p:nvPr/>
        </p:nvCxnSpPr>
        <p:spPr>
          <a:xfrm>
            <a:off x="915885" y="584433"/>
            <a:ext cx="3089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440FCA1F-B387-43D5-8F6D-52B387CA8E7F}"/>
              </a:ext>
            </a:extLst>
          </p:cNvPr>
          <p:cNvCxnSpPr>
            <a:cxnSpLocks/>
          </p:cNvCxnSpPr>
          <p:nvPr/>
        </p:nvCxnSpPr>
        <p:spPr>
          <a:xfrm>
            <a:off x="915885" y="668323"/>
            <a:ext cx="3089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FB8A9683-7911-4BC4-958F-53853F332D49}"/>
              </a:ext>
            </a:extLst>
          </p:cNvPr>
          <p:cNvCxnSpPr/>
          <p:nvPr/>
        </p:nvCxnSpPr>
        <p:spPr>
          <a:xfrm>
            <a:off x="245988" y="5016051"/>
            <a:ext cx="0" cy="410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00EFA53D-CADB-4B01-8698-ACD57C8EDAE3}"/>
              </a:ext>
            </a:extLst>
          </p:cNvPr>
          <p:cNvCxnSpPr/>
          <p:nvPr/>
        </p:nvCxnSpPr>
        <p:spPr>
          <a:xfrm>
            <a:off x="784281" y="5016051"/>
            <a:ext cx="0" cy="410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3294EF3E-F7F8-48CF-8C67-EE1B2BA486FA}"/>
              </a:ext>
            </a:extLst>
          </p:cNvPr>
          <p:cNvCxnSpPr/>
          <p:nvPr/>
        </p:nvCxnSpPr>
        <p:spPr>
          <a:xfrm>
            <a:off x="1287621" y="5016051"/>
            <a:ext cx="0" cy="410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26F1BB16-256E-45D9-A08B-0CB1C0DEA75D}"/>
              </a:ext>
            </a:extLst>
          </p:cNvPr>
          <p:cNvCxnSpPr/>
          <p:nvPr/>
        </p:nvCxnSpPr>
        <p:spPr>
          <a:xfrm>
            <a:off x="3056634" y="5016051"/>
            <a:ext cx="0" cy="4109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93CA697A-A570-40D6-9B8B-3F71D3E16720}"/>
              </a:ext>
            </a:extLst>
          </p:cNvPr>
          <p:cNvCxnSpPr/>
          <p:nvPr/>
        </p:nvCxnSpPr>
        <p:spPr>
          <a:xfrm>
            <a:off x="3492861" y="5016051"/>
            <a:ext cx="0" cy="4109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FC6E5875-DC0B-4834-B860-ACB6ACD50089}"/>
              </a:ext>
            </a:extLst>
          </p:cNvPr>
          <p:cNvSpPr txBox="1"/>
          <p:nvPr/>
        </p:nvSpPr>
        <p:spPr>
          <a:xfrm>
            <a:off x="275379" y="3121223"/>
            <a:ext cx="672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Läkare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39A3F54-DEDB-4567-801F-13B11C6A2235}"/>
              </a:ext>
            </a:extLst>
          </p:cNvPr>
          <p:cNvSpPr txBox="1"/>
          <p:nvPr/>
        </p:nvSpPr>
        <p:spPr>
          <a:xfrm>
            <a:off x="245988" y="3408731"/>
            <a:ext cx="1203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Sjuksköterska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AFE2EEBE-7780-4382-96BE-84E640B4D71F}"/>
              </a:ext>
            </a:extLst>
          </p:cNvPr>
          <p:cNvSpPr txBox="1"/>
          <p:nvPr/>
        </p:nvSpPr>
        <p:spPr>
          <a:xfrm>
            <a:off x="245988" y="3684085"/>
            <a:ext cx="901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Patienten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F6F75DF3-A315-405B-A02C-6193687ABDD8}"/>
              </a:ext>
            </a:extLst>
          </p:cNvPr>
          <p:cNvSpPr/>
          <p:nvPr/>
        </p:nvSpPr>
        <p:spPr>
          <a:xfrm>
            <a:off x="83830" y="3191221"/>
            <a:ext cx="191549" cy="1677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A0162EC9-A0B5-490C-8F93-5D527B79A0EA}"/>
              </a:ext>
            </a:extLst>
          </p:cNvPr>
          <p:cNvSpPr/>
          <p:nvPr/>
        </p:nvSpPr>
        <p:spPr>
          <a:xfrm>
            <a:off x="83830" y="3491929"/>
            <a:ext cx="191549" cy="1677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2098D7A2-9F69-4D8F-A1DC-D7986CA53744}"/>
              </a:ext>
            </a:extLst>
          </p:cNvPr>
          <p:cNvSpPr/>
          <p:nvPr/>
        </p:nvSpPr>
        <p:spPr>
          <a:xfrm>
            <a:off x="83830" y="3757103"/>
            <a:ext cx="191549" cy="16777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8AB1E68D-5E52-4711-B537-FF45C15D768C}"/>
              </a:ext>
            </a:extLst>
          </p:cNvPr>
          <p:cNvCxnSpPr>
            <a:cxnSpLocks/>
          </p:cNvCxnSpPr>
          <p:nvPr/>
        </p:nvCxnSpPr>
        <p:spPr>
          <a:xfrm>
            <a:off x="4575578" y="5016051"/>
            <a:ext cx="0" cy="4109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3300153" y="4222865"/>
            <a:ext cx="698269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915885" y="340822"/>
            <a:ext cx="680159" cy="390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9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84DB-373C-90A5-B0A6-B7804F3B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563" y="1109084"/>
            <a:ext cx="7768871" cy="870516"/>
          </a:xfrm>
          <a:solidFill>
            <a:srgbClr val="EDECE5"/>
          </a:solidFill>
        </p:spPr>
        <p:txBody>
          <a:bodyPr>
            <a:normAutofit/>
          </a:bodyPr>
          <a:lstStyle/>
          <a:p>
            <a:r>
              <a:rPr lang="sv-SE" sz="3200" b="1" dirty="0">
                <a:latin typeface="+mn-lt"/>
              </a:rPr>
              <a:t>Kom ihåg att registrera patienten i SwedAD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238EA-6753-2E0E-75F7-536F7D1CB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667" y="2347393"/>
            <a:ext cx="10286661" cy="4227974"/>
          </a:xfrm>
          <a:solidFill>
            <a:srgbClr val="EDECE5"/>
          </a:solidFill>
        </p:spPr>
        <p:txBody>
          <a:bodyPr>
            <a:normAutofit/>
          </a:bodyPr>
          <a:lstStyle/>
          <a:p>
            <a:r>
              <a:rPr lang="sv-SE" sz="1800" b="0" i="0" dirty="0">
                <a:solidFill>
                  <a:srgbClr val="4F4F4C"/>
                </a:solidFill>
                <a:effectLst/>
                <a:latin typeface="Roboto" panose="02000000000000000000"/>
                <a:cs typeface="Arial" panose="020B0604020202020204" pitchFamily="34" charset="0"/>
              </a:rPr>
              <a:t>SwedAD</a:t>
            </a:r>
            <a:r>
              <a:rPr lang="sv-SE" sz="1800" dirty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 är</a:t>
            </a:r>
            <a:r>
              <a:rPr lang="sv-SE" sz="1800" b="0" i="0" dirty="0">
                <a:solidFill>
                  <a:srgbClr val="4F4F4C"/>
                </a:solidFill>
                <a:effectLst/>
                <a:latin typeface="Roboto" panose="02000000000000000000"/>
                <a:cs typeface="Arial" panose="020B0604020202020204" pitchFamily="34" charset="0"/>
              </a:rPr>
              <a:t> det nationella kvalitetsregistret för Atopisk Dermatit med syfte att </a:t>
            </a:r>
            <a:r>
              <a:rPr lang="sv-SE" sz="1800" i="0" dirty="0">
                <a:effectLst/>
                <a:latin typeface="Roboto" panose="02000000000000000000"/>
                <a:cs typeface="Arial" panose="020B0604020202020204" pitchFamily="34" charset="0"/>
              </a:rPr>
              <a:t>kontinuerligt förbättra behandling och uppföljning av patienter med atopisk </a:t>
            </a:r>
            <a:r>
              <a:rPr lang="sv-SE" sz="1800" i="0" dirty="0" err="1">
                <a:effectLst/>
                <a:latin typeface="Roboto" panose="02000000000000000000"/>
                <a:cs typeface="Arial" panose="020B0604020202020204" pitchFamily="34" charset="0"/>
              </a:rPr>
              <a:t>dermatit</a:t>
            </a:r>
            <a:endParaRPr lang="sv-SE" sz="1800" i="0" dirty="0">
              <a:effectLst/>
              <a:latin typeface="Roboto" panose="02000000000000000000"/>
              <a:cs typeface="Arial" panose="020B0604020202020204" pitchFamily="34" charset="0"/>
            </a:endParaRPr>
          </a:p>
          <a:p>
            <a:r>
              <a:rPr lang="sv-SE" sz="1800" dirty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Patienter som är aktuella för registret är de som står på eller som är kandidat för systembehandling för sin atopiska </a:t>
            </a:r>
            <a:r>
              <a:rPr lang="sv-SE" sz="1800" dirty="0" err="1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dermatit</a:t>
            </a:r>
            <a:r>
              <a:rPr lang="sv-SE" sz="1800" dirty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 </a:t>
            </a:r>
            <a:endParaRPr lang="sv-SE" sz="1800" i="0" dirty="0">
              <a:effectLst/>
              <a:latin typeface="Roboto" panose="02000000000000000000"/>
              <a:cs typeface="Arial" panose="020B0604020202020204" pitchFamily="34" charset="0"/>
            </a:endParaRPr>
          </a:p>
          <a:p>
            <a:r>
              <a:rPr lang="sv-SE" sz="1800" dirty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L</a:t>
            </a:r>
            <a:r>
              <a:rPr lang="sv-SE" sz="1800" b="0" i="0" dirty="0">
                <a:solidFill>
                  <a:srgbClr val="4F4F4C"/>
                </a:solidFill>
                <a:effectLst/>
                <a:latin typeface="Roboto" panose="02000000000000000000"/>
                <a:cs typeface="Arial" panose="020B0604020202020204" pitchFamily="34" charset="0"/>
              </a:rPr>
              <a:t>äkare och sjuksköterskor på hudmottagningar i landet </a:t>
            </a:r>
            <a:r>
              <a:rPr lang="sv-SE" sz="1800" dirty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ska</a:t>
            </a:r>
            <a:r>
              <a:rPr lang="sv-SE" sz="1800" b="0" i="0" dirty="0">
                <a:solidFill>
                  <a:srgbClr val="4F4F4C"/>
                </a:solidFill>
                <a:effectLst/>
                <a:latin typeface="Roboto" panose="02000000000000000000"/>
                <a:cs typeface="Arial" panose="020B0604020202020204" pitchFamily="34" charset="0"/>
              </a:rPr>
              <a:t> mata in besöksdata i registret </a:t>
            </a:r>
            <a:r>
              <a:rPr lang="sv-SE" sz="1800" b="0" i="0" dirty="0" smtClean="0">
                <a:solidFill>
                  <a:srgbClr val="4F4F4C"/>
                </a:solidFill>
                <a:effectLst/>
                <a:latin typeface="Roboto" panose="02000000000000000000"/>
                <a:cs typeface="Arial" panose="020B0604020202020204" pitchFamily="34" charset="0"/>
              </a:rPr>
              <a:t>på dessa patienter</a:t>
            </a:r>
            <a:endParaRPr lang="sv-SE" sz="1800" b="0" i="0" dirty="0">
              <a:solidFill>
                <a:srgbClr val="4F4F4C"/>
              </a:solidFill>
              <a:effectLst/>
              <a:latin typeface="Roboto" panose="02000000000000000000"/>
              <a:cs typeface="Arial" panose="020B0604020202020204" pitchFamily="34" charset="0"/>
            </a:endParaRPr>
          </a:p>
          <a:p>
            <a:r>
              <a:rPr lang="sv-SE" sz="1800" dirty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Patienterna registrerar sina upplevelser av eksemet och svarar på frågor om sin hälsa genom PER, Patientens Egen Registrering</a:t>
            </a:r>
          </a:p>
          <a:p>
            <a:r>
              <a:rPr lang="sv-SE" sz="1800" dirty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Patientgrafen i SwedAD</a:t>
            </a:r>
            <a:r>
              <a:rPr lang="sv-SE" sz="1800" b="0" i="0" dirty="0">
                <a:solidFill>
                  <a:srgbClr val="4F4F4C"/>
                </a:solidFill>
                <a:effectLst/>
                <a:latin typeface="Roboto" panose="02000000000000000000"/>
                <a:cs typeface="Arial" panose="020B0604020202020204" pitchFamily="34" charset="0"/>
              </a:rPr>
              <a:t> möjliggör att </a:t>
            </a:r>
            <a:r>
              <a:rPr lang="sv-SE" sz="1800" dirty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patienten tillsammans med sin läkare eller sjuksköterska enkelt kan följa </a:t>
            </a:r>
            <a:r>
              <a:rPr lang="sv-SE" sz="1800" b="0" i="0" dirty="0">
                <a:solidFill>
                  <a:srgbClr val="4F4F4C"/>
                </a:solidFill>
                <a:effectLst/>
                <a:latin typeface="Roboto" panose="02000000000000000000"/>
                <a:cs typeface="Arial" panose="020B0604020202020204" pitchFamily="34" charset="0"/>
              </a:rPr>
              <a:t>sjukdomsförloppet och </a:t>
            </a:r>
            <a:r>
              <a:rPr lang="sv-SE" sz="1800" dirty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se behandlingseffekterna. </a:t>
            </a:r>
            <a:r>
              <a:rPr lang="sv-SE" sz="1800" b="0" i="0" dirty="0">
                <a:solidFill>
                  <a:srgbClr val="4F4F4C"/>
                </a:solidFill>
                <a:effectLst/>
                <a:latin typeface="Roboto" panose="02000000000000000000"/>
                <a:cs typeface="Arial" panose="020B0604020202020204" pitchFamily="34" charset="0"/>
              </a:rPr>
              <a:t>På så sätt blir patienten mer delaktig i sin egen vård, vilket kan ge bättre behandlingseffekt. </a:t>
            </a:r>
          </a:p>
          <a:p>
            <a:r>
              <a:rPr lang="sv-SE" sz="1900" dirty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Registret fungerar som en datakälla för kvalitetsregisterbaserad </a:t>
            </a:r>
            <a:r>
              <a:rPr lang="sv-SE" sz="1900" dirty="0" smtClean="0">
                <a:solidFill>
                  <a:srgbClr val="4F4F4C"/>
                </a:solidFill>
                <a:latin typeface="Roboto" panose="02000000000000000000"/>
                <a:cs typeface="Arial" panose="020B0604020202020204" pitchFamily="34" charset="0"/>
              </a:rPr>
              <a:t>forskning samt främja en jämlik vård</a:t>
            </a:r>
            <a:endParaRPr lang="sv-SE" sz="1900" dirty="0">
              <a:solidFill>
                <a:srgbClr val="4F4F4C"/>
              </a:solidFill>
              <a:latin typeface="Roboto" panose="0200000000000000000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26C906-68A4-2A98-7CA9-7BEFCF7F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1" y="280409"/>
            <a:ext cx="18192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5EA6AC78-8168-874F-97E6-241AB97A436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7" t="20872" r="8763" b="37384"/>
          <a:stretch/>
        </p:blipFill>
        <p:spPr bwMode="auto">
          <a:xfrm>
            <a:off x="546821" y="408189"/>
            <a:ext cx="170497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251796" y="1620982"/>
            <a:ext cx="6619954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v-SE" sz="2000" b="1" dirty="0" err="1" smtClean="0"/>
              <a:t>SwedAD´s</a:t>
            </a:r>
            <a:r>
              <a:rPr lang="sv-SE" sz="2000" b="1" dirty="0" smtClean="0"/>
              <a:t> hemsida</a:t>
            </a:r>
            <a:r>
              <a:rPr lang="sv-SE" sz="2000" b="1" dirty="0"/>
              <a:t>: </a:t>
            </a:r>
            <a:r>
              <a:rPr lang="sv-SE" sz="2000" b="1" dirty="0">
                <a:hlinkClick r:id="rId3"/>
              </a:rPr>
              <a:t>https://swedad.nu</a:t>
            </a:r>
            <a:r>
              <a:rPr lang="sv-SE" sz="2000" b="1" dirty="0" smtClean="0">
                <a:hlinkClick r:id="rId3"/>
              </a:rPr>
              <a:t>/</a:t>
            </a:r>
            <a:endParaRPr lang="sv-SE" sz="2000" b="1" dirty="0" smtClean="0"/>
          </a:p>
          <a:p>
            <a:pPr>
              <a:spcAft>
                <a:spcPts val="1200"/>
              </a:spcAft>
            </a:pPr>
            <a:r>
              <a:rPr lang="sv-SE" b="1" dirty="0" smtClean="0"/>
              <a:t>Logga in i registret </a:t>
            </a:r>
            <a:r>
              <a:rPr lang="sv-SE" b="1" dirty="0"/>
              <a:t>som vårdpersonal</a:t>
            </a:r>
            <a:r>
              <a:rPr lang="sv-SE" b="1" dirty="0" smtClean="0"/>
              <a:t>: </a:t>
            </a:r>
          </a:p>
          <a:p>
            <a:pPr>
              <a:spcAft>
                <a:spcPts val="1200"/>
              </a:spcAft>
            </a:pPr>
            <a:r>
              <a:rPr lang="sv-SE" dirty="0" smtClean="0">
                <a:hlinkClick r:id="rId3"/>
              </a:rPr>
              <a:t>https</a:t>
            </a:r>
            <a:r>
              <a:rPr lang="sv-SE" dirty="0">
                <a:hlinkClick r:id="rId3"/>
              </a:rPr>
              <a:t>://</a:t>
            </a:r>
            <a:r>
              <a:rPr lang="sv-SE" dirty="0" smtClean="0">
                <a:hlinkClick r:id="rId3"/>
              </a:rPr>
              <a:t>swedad.nu/</a:t>
            </a:r>
            <a:r>
              <a:rPr lang="sv-SE" dirty="0" smtClean="0"/>
              <a:t> alt. </a:t>
            </a:r>
            <a:r>
              <a:rPr lang="sv-SE" dirty="0" smtClean="0">
                <a:hlinkClick r:id="rId4"/>
              </a:rPr>
              <a:t>https</a:t>
            </a:r>
            <a:r>
              <a:rPr lang="sv-SE" dirty="0">
                <a:hlinkClick r:id="rId4"/>
              </a:rPr>
              <a:t>://dermareg.carmona.se</a:t>
            </a:r>
            <a:r>
              <a:rPr lang="sv-SE" dirty="0" smtClean="0">
                <a:hlinkClick r:id="rId4"/>
              </a:rPr>
              <a:t>/</a:t>
            </a:r>
            <a:endParaRPr lang="sv-SE" dirty="0" smtClean="0"/>
          </a:p>
          <a:p>
            <a:pPr>
              <a:spcAft>
                <a:spcPts val="1200"/>
              </a:spcAft>
            </a:pPr>
            <a:r>
              <a:rPr lang="sv-SE" b="1" dirty="0" smtClean="0"/>
              <a:t>Logga in i registret </a:t>
            </a:r>
            <a:r>
              <a:rPr lang="sv-SE" b="1" dirty="0"/>
              <a:t>som patient (PER): </a:t>
            </a:r>
            <a:endParaRPr lang="sv-SE" b="1" dirty="0" smtClean="0"/>
          </a:p>
          <a:p>
            <a:pPr>
              <a:spcAft>
                <a:spcPts val="1200"/>
              </a:spcAft>
            </a:pPr>
            <a:r>
              <a:rPr lang="sv-SE" dirty="0">
                <a:hlinkClick r:id="rId3"/>
              </a:rPr>
              <a:t>https://</a:t>
            </a:r>
            <a:r>
              <a:rPr lang="sv-SE" dirty="0" smtClean="0">
                <a:hlinkClick r:id="rId3"/>
              </a:rPr>
              <a:t>swedad.nu/</a:t>
            </a:r>
            <a:r>
              <a:rPr lang="sv-SE" dirty="0" smtClean="0"/>
              <a:t> alt. </a:t>
            </a:r>
            <a:r>
              <a:rPr lang="sv-SE" dirty="0" smtClean="0">
                <a:hlinkClick r:id="rId5"/>
              </a:rPr>
              <a:t>https</a:t>
            </a:r>
            <a:r>
              <a:rPr lang="sv-SE" dirty="0">
                <a:hlinkClick r:id="rId5"/>
              </a:rPr>
              <a:t>://</a:t>
            </a:r>
            <a:r>
              <a:rPr lang="sv-SE" dirty="0" smtClean="0">
                <a:hlinkClick r:id="rId5"/>
              </a:rPr>
              <a:t>dermareg.carmona.se/pm/index</a:t>
            </a:r>
            <a:endParaRPr lang="sv-SE" dirty="0" smtClean="0"/>
          </a:p>
          <a:p>
            <a:r>
              <a:rPr lang="sv-SE" b="1" dirty="0" smtClean="0"/>
              <a:t>Kontakt SwedAD: </a:t>
            </a:r>
            <a:r>
              <a:rPr lang="sv-SE" dirty="0" smtClean="0"/>
              <a:t>	</a:t>
            </a:r>
            <a:r>
              <a:rPr lang="sv-SE" b="1" dirty="0" smtClean="0"/>
              <a:t>Koordinator Maria Lundqvist</a:t>
            </a:r>
          </a:p>
          <a:p>
            <a:r>
              <a:rPr lang="sv-SE" dirty="0"/>
              <a:t>	</a:t>
            </a:r>
            <a:r>
              <a:rPr lang="sv-SE" dirty="0" smtClean="0"/>
              <a:t>	email: 	</a:t>
            </a:r>
            <a:r>
              <a:rPr lang="sv-SE" dirty="0" smtClean="0">
                <a:hlinkClick r:id="rId6"/>
              </a:rPr>
              <a:t>maria.e.lundqvist@regionstockholm.se</a:t>
            </a:r>
            <a:endParaRPr lang="sv-SE" dirty="0" smtClean="0"/>
          </a:p>
          <a:p>
            <a:r>
              <a:rPr lang="sv-SE" dirty="0" smtClean="0"/>
              <a:t>		tele:	070-00 11 048</a:t>
            </a:r>
          </a:p>
          <a:p>
            <a:r>
              <a:rPr lang="sv-SE" dirty="0"/>
              <a:t>	</a:t>
            </a:r>
            <a:r>
              <a:rPr lang="sv-SE" dirty="0" smtClean="0"/>
              <a:t>	adress: 	Karolinska Universitetssjukhuset</a:t>
            </a:r>
          </a:p>
          <a:p>
            <a:r>
              <a:rPr lang="sv-SE" dirty="0"/>
              <a:t>	</a:t>
            </a:r>
            <a:r>
              <a:rPr lang="sv-SE" dirty="0" smtClean="0"/>
              <a:t>		A7:01 Klinisk Forskningsenhet</a:t>
            </a:r>
          </a:p>
          <a:p>
            <a:r>
              <a:rPr lang="sv-SE" dirty="0"/>
              <a:t>	</a:t>
            </a:r>
            <a:r>
              <a:rPr lang="sv-SE" dirty="0" smtClean="0"/>
              <a:t>		Eugeniavägen 3</a:t>
            </a:r>
          </a:p>
          <a:p>
            <a:r>
              <a:rPr lang="sv-SE" dirty="0"/>
              <a:t>	</a:t>
            </a:r>
            <a:r>
              <a:rPr lang="sv-SE" dirty="0" smtClean="0"/>
              <a:t>		171 76 Stockholm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05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TM10001105[[fn=Beskuren]]</Template>
  <TotalTime>685</TotalTime>
  <Words>334</Words>
  <Application>Microsoft Office PowerPoint</Application>
  <PresentationFormat>Bredbild</PresentationFormat>
  <Paragraphs>52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Office-tema</vt:lpstr>
      <vt:lpstr>1_Office-tema</vt:lpstr>
      <vt:lpstr>PowerPoint-presentation</vt:lpstr>
      <vt:lpstr>PowerPoint-presentation</vt:lpstr>
      <vt:lpstr>PowerPoint-presentation</vt:lpstr>
      <vt:lpstr>Kom ihåg att registrera patienten i SwedAD</vt:lpstr>
      <vt:lpstr>PowerPoint-presentation</vt:lpstr>
    </vt:vector>
  </TitlesOfParts>
  <Company>Region Stockholm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Lundqvist</dc:creator>
  <cp:lastModifiedBy>Maria Lundqvist</cp:lastModifiedBy>
  <cp:revision>41</cp:revision>
  <dcterms:created xsi:type="dcterms:W3CDTF">2024-06-11T10:19:19Z</dcterms:created>
  <dcterms:modified xsi:type="dcterms:W3CDTF">2024-09-18T10:49:49Z</dcterms:modified>
</cp:coreProperties>
</file>